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type="screen16x9" cy="6858000" cx="12192000"/>
  <p:notesSz cx="6858000" cy="9144000"/>
  <p:defaultTextStyle>
    <a:defPPr>
      <a:defRPr lang="ru-RU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72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6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87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88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89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Титульный слайд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58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04858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DD420A0-E6BD-4723-90EA-E05D480FFD9A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104858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58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BB3C003-FEBC-4085-AC9B-0B581FFDD4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Заголовок и объект">
    <p:spTree>
      <p:nvGrpSpPr>
        <p:cNvPr id="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45" name="Объект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4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DD420A0-E6BD-4723-90EA-E05D480FFD9A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104864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4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BB3C003-FEBC-4085-AC9B-0B581FFDD4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Заголовок раздела"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61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6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DD420A0-E6BD-4723-90EA-E05D480FFD9A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104866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6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BB3C003-FEBC-4085-AC9B-0B581FFDD4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Два объекта"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66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67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6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DD420A0-E6BD-4723-90EA-E05D480FFD9A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104866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7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BB3C003-FEBC-4085-AC9B-0B581FFDD4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Сравнение"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72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73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74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75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76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DD420A0-E6BD-4723-90EA-E05D480FFD9A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1048677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78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BB3C003-FEBC-4085-AC9B-0B581FFDD4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Только заголовок">
    <p:spTree>
      <p:nvGrpSpPr>
        <p:cNvPr id="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36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DD420A0-E6BD-4723-90EA-E05D480FFD9A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1048637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38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BB3C003-FEBC-4085-AC9B-0B581FFDD4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Пустой слайд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DD420A0-E6BD-4723-90EA-E05D480FFD9A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1048587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588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BB3C003-FEBC-4085-AC9B-0B581FFDD4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Объект с подписью">
    <p:spTree>
      <p:nvGrpSpPr>
        <p:cNvPr id="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80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81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82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DD420A0-E6BD-4723-90EA-E05D480FFD9A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1048683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8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BB3C003-FEBC-4085-AC9B-0B581FFDD4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Рисунок с подписью"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50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ru-RU"/>
          </a:p>
        </p:txBody>
      </p:sp>
      <p:sp>
        <p:nvSpPr>
          <p:cNvPr id="1048651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52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DD420A0-E6BD-4723-90EA-E05D480FFD9A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1048653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5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BB3C003-FEBC-4085-AC9B-0B581FFDD4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Заголовок и вертикальный текст">
    <p:spTree>
      <p:nvGrpSpPr>
        <p:cNvPr id="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56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5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DD420A0-E6BD-4723-90EA-E05D480FFD9A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104865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5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BB3C003-FEBC-4085-AC9B-0B581FFDD4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Вертикальный заголовок и текст"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40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41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DD420A0-E6BD-4723-90EA-E05D480FFD9A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1048642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43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BB3C003-FEBC-4085-AC9B-0B581FFDD4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577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578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420A0-E6BD-4723-90EA-E05D480FFD9A}" type="datetimeFigureOut">
              <a:rPr lang="ru-RU" smtClean="0"/>
              <a:t>30.09.2024</a:t>
            </a:fld>
            <a:endParaRPr lang="ru-RU"/>
          </a:p>
        </p:txBody>
      </p:sp>
      <p:sp>
        <p:nvSpPr>
          <p:cNvPr id="1048579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580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3C003-FEBC-4085-AC9B-0B581FFDD40B}" type="slidenum">
              <a:rPr lang="ru-RU" smtClean="0"/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7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slideLayout" Target="../slideLayouts/slideLayout7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slideLayout" Target="../slideLayouts/slideLayout7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7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7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7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7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7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7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7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7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7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7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7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7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slideLayout" Target="../slideLayouts/slideLayout7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Рисунок 3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r="75771"/>
          <a:stretch>
            <a:fillRect/>
          </a:stretch>
        </p:blipFill>
        <p:spPr>
          <a:xfrm>
            <a:off x="848335" y="1977685"/>
            <a:ext cx="3321882" cy="4254923"/>
          </a:xfrm>
          <a:prstGeom prst="rect"/>
        </p:spPr>
      </p:pic>
      <p:pic>
        <p:nvPicPr>
          <p:cNvPr id="2097153" name="Рисунок 4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24299" r="51505"/>
          <a:stretch>
            <a:fillRect/>
          </a:stretch>
        </p:blipFill>
        <p:spPr>
          <a:xfrm>
            <a:off x="8340437" y="1977685"/>
            <a:ext cx="3284710" cy="4212927"/>
          </a:xfrm>
          <a:prstGeom prst="rect"/>
        </p:spPr>
      </p:pic>
      <p:pic>
        <p:nvPicPr>
          <p:cNvPr id="2097154" name="Рисунок 6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700767" y="-949037"/>
            <a:ext cx="4528833" cy="4528833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2097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355149" y="1503294"/>
            <a:ext cx="3511222" cy="5018810"/>
          </a:xfrm>
          <a:prstGeom prst="rect"/>
        </p:spPr>
      </p:pic>
      <p:sp>
        <p:nvSpPr>
          <p:cNvPr id="1048589" name="TextBox 2"/>
          <p:cNvSpPr txBox="1"/>
          <p:nvPr/>
        </p:nvSpPr>
        <p:spPr>
          <a:xfrm>
            <a:off x="4571999" y="498763"/>
            <a:ext cx="4211783" cy="1767841"/>
          </a:xfrm>
          <a:prstGeom prst="wedgeRoundRectCallout">
            <a:avLst>
              <a:gd name="adj1" fmla="val -23793"/>
              <a:gd name="adj2" fmla="val 65258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pPr algn="ctr"/>
            <a:r>
              <a:rPr dirty="0" sz="2800" lang="ru-RU" smtClean="0">
                <a:latin typeface="Arial" panose="020B0604020202020204" pitchFamily="34" charset="0"/>
                <a:cs typeface="Arial" panose="020B0604020202020204" pitchFamily="34" charset="0"/>
              </a:rPr>
              <a:t>Перед тем как мы отправимся я хочу узнать ваш уровень знаний. </a:t>
            </a:r>
            <a:endParaRPr dirty="0" sz="28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355149" y="1503294"/>
            <a:ext cx="3511222" cy="5018810"/>
          </a:xfrm>
          <a:prstGeom prst="rect"/>
        </p:spPr>
      </p:pic>
      <p:sp>
        <p:nvSpPr>
          <p:cNvPr id="1048590" name="TextBox 5"/>
          <p:cNvSpPr txBox="1"/>
          <p:nvPr/>
        </p:nvSpPr>
        <p:spPr>
          <a:xfrm>
            <a:off x="4866371" y="838504"/>
            <a:ext cx="6854574" cy="1348740"/>
          </a:xfrm>
          <a:prstGeom prst="wedgeRoundRectCallout">
            <a:avLst>
              <a:gd name="adj1" fmla="val -25215"/>
              <a:gd name="adj2" fmla="val 7063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r>
              <a:rPr dirty="0" sz="2800" lang="ru-RU" smtClean="0">
                <a:latin typeface="Arial" panose="020B0604020202020204" pitchFamily="34" charset="0"/>
                <a:cs typeface="Arial" panose="020B0604020202020204" pitchFamily="34" charset="0"/>
              </a:rPr>
              <a:t>Что используют путешественники, чтобы продвигаться по составленному маршруту экспедиции?</a:t>
            </a:r>
            <a:endParaRPr dirty="0" sz="28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91" name="TextBox 6"/>
          <p:cNvSpPr txBox="1"/>
          <p:nvPr/>
        </p:nvSpPr>
        <p:spPr>
          <a:xfrm>
            <a:off x="9795163" y="3059745"/>
            <a:ext cx="1925782" cy="646986"/>
          </a:xfrm>
          <a:prstGeom prst="roundRect"/>
          <a:solidFill>
            <a:schemeClr val="accent2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pPr algn="ctr"/>
            <a:r>
              <a:rPr dirty="0" sz="3200" lang="ru-RU" smtClean="0">
                <a:latin typeface="Arial" panose="020B0604020202020204" pitchFamily="34" charset="0"/>
                <a:cs typeface="Arial" panose="020B0604020202020204" pitchFamily="34" charset="0"/>
              </a:rPr>
              <a:t>Карту</a:t>
            </a:r>
            <a:endParaRPr dirty="0" sz="28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5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5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355149" y="1503294"/>
            <a:ext cx="3511222" cy="5018810"/>
          </a:xfrm>
          <a:prstGeom prst="rect"/>
        </p:spPr>
      </p:pic>
      <p:sp>
        <p:nvSpPr>
          <p:cNvPr id="1048592" name="TextBox 5"/>
          <p:cNvSpPr txBox="1"/>
          <p:nvPr/>
        </p:nvSpPr>
        <p:spPr>
          <a:xfrm>
            <a:off x="4866371" y="838504"/>
            <a:ext cx="6854574" cy="929640"/>
          </a:xfrm>
          <a:prstGeom prst="wedgeRoundRectCallout">
            <a:avLst>
              <a:gd name="adj1" fmla="val -25215"/>
              <a:gd name="adj2" fmla="val 7063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r>
              <a:rPr sz="2800" lang="ru-RU" smtClean="0">
                <a:latin typeface="Arial" panose="020B0604020202020204" pitchFamily="34" charset="0"/>
                <a:cs typeface="Arial" panose="020B0604020202020204" pitchFamily="34" charset="0"/>
              </a:rPr>
              <a:t>Какой прибор можно использовать, чтобы ориентироваться на местности? </a:t>
            </a:r>
            <a:endParaRPr dirty="0" sz="28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93" name="TextBox 6"/>
          <p:cNvSpPr txBox="1"/>
          <p:nvPr/>
        </p:nvSpPr>
        <p:spPr>
          <a:xfrm>
            <a:off x="9795163" y="3059745"/>
            <a:ext cx="1925782" cy="646986"/>
          </a:xfrm>
          <a:prstGeom prst="roundRect"/>
          <a:solidFill>
            <a:schemeClr val="accent2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pPr algn="ctr"/>
            <a:r>
              <a:rPr dirty="0" sz="3200" lang="ru-RU" smtClean="0">
                <a:latin typeface="Arial" panose="020B0604020202020204" pitchFamily="34" charset="0"/>
                <a:cs typeface="Arial" panose="020B0604020202020204" pitchFamily="34" charset="0"/>
              </a:rPr>
              <a:t>Компас</a:t>
            </a:r>
            <a:endParaRPr dirty="0" sz="28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5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5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355149" y="1503294"/>
            <a:ext cx="3511222" cy="5018810"/>
          </a:xfrm>
          <a:prstGeom prst="rect"/>
        </p:spPr>
      </p:pic>
      <p:sp>
        <p:nvSpPr>
          <p:cNvPr id="1048594" name="TextBox 5"/>
          <p:cNvSpPr txBox="1"/>
          <p:nvPr/>
        </p:nvSpPr>
        <p:spPr>
          <a:xfrm>
            <a:off x="4866371" y="838504"/>
            <a:ext cx="6854574" cy="929640"/>
          </a:xfrm>
          <a:prstGeom prst="wedgeRoundRectCallout">
            <a:avLst>
              <a:gd name="adj1" fmla="val -25215"/>
              <a:gd name="adj2" fmla="val 7063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r>
              <a:rPr sz="2800" lang="ru-RU" smtClean="0">
                <a:latin typeface="Arial" panose="020B0604020202020204" pitchFamily="34" charset="0"/>
                <a:cs typeface="Arial" panose="020B0604020202020204" pitchFamily="34" charset="0"/>
              </a:rPr>
              <a:t>Какие четыре ориентира есть на компасе? </a:t>
            </a:r>
            <a:endParaRPr dirty="0" sz="28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95" name="TextBox 6"/>
          <p:cNvSpPr txBox="1"/>
          <p:nvPr/>
        </p:nvSpPr>
        <p:spPr>
          <a:xfrm>
            <a:off x="8437418" y="3059745"/>
            <a:ext cx="3283527" cy="1191816"/>
          </a:xfrm>
          <a:prstGeom prst="roundRect"/>
          <a:solidFill>
            <a:schemeClr val="accent2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pPr algn="ctr"/>
            <a:r>
              <a:rPr dirty="0" sz="3200" lang="ru-RU" smtClean="0">
                <a:latin typeface="Arial" panose="020B0604020202020204" pitchFamily="34" charset="0"/>
                <a:cs typeface="Arial" panose="020B0604020202020204" pitchFamily="34" charset="0"/>
              </a:rPr>
              <a:t>Север, Юг, Запад, Восток</a:t>
            </a:r>
            <a:endParaRPr dirty="0" sz="28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355149" y="1503294"/>
            <a:ext cx="3511222" cy="5018810"/>
          </a:xfrm>
          <a:prstGeom prst="rect"/>
        </p:spPr>
      </p:pic>
      <p:sp>
        <p:nvSpPr>
          <p:cNvPr id="1048596" name="TextBox 5"/>
          <p:cNvSpPr txBox="1"/>
          <p:nvPr/>
        </p:nvSpPr>
        <p:spPr>
          <a:xfrm>
            <a:off x="4866371" y="838504"/>
            <a:ext cx="6854574" cy="510540"/>
          </a:xfrm>
          <a:prstGeom prst="wedgeRoundRectCallout">
            <a:avLst>
              <a:gd name="adj1" fmla="val -25215"/>
              <a:gd name="adj2" fmla="val 7063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r>
              <a:rPr sz="2800" lang="ru-RU" smtClean="0">
                <a:latin typeface="Arial" panose="020B0604020202020204" pitchFamily="34" charset="0"/>
                <a:cs typeface="Arial" panose="020B0604020202020204" pitchFamily="34" charset="0"/>
              </a:rPr>
              <a:t>А как называются эти ориентиры? </a:t>
            </a:r>
            <a:endParaRPr dirty="0" sz="28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97" name="TextBox 6"/>
          <p:cNvSpPr txBox="1"/>
          <p:nvPr/>
        </p:nvSpPr>
        <p:spPr>
          <a:xfrm>
            <a:off x="8437418" y="2535310"/>
            <a:ext cx="3283527" cy="578882"/>
          </a:xfrm>
          <a:prstGeom prst="roundRect"/>
          <a:solidFill>
            <a:schemeClr val="accent2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pPr algn="ctr"/>
            <a:r>
              <a:rPr dirty="0" sz="2800" lang="ru-RU" smtClean="0">
                <a:latin typeface="Arial" panose="020B0604020202020204" pitchFamily="34" charset="0"/>
                <a:cs typeface="Arial" panose="020B0604020202020204" pitchFamily="34" charset="0"/>
              </a:rPr>
              <a:t>Стороны света</a:t>
            </a:r>
            <a:endParaRPr dirty="0" sz="28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5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5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355149" y="1503294"/>
            <a:ext cx="3511222" cy="5018810"/>
          </a:xfrm>
          <a:prstGeom prst="rect"/>
        </p:spPr>
      </p:pic>
      <p:sp>
        <p:nvSpPr>
          <p:cNvPr id="1048598" name="TextBox 5"/>
          <p:cNvSpPr txBox="1"/>
          <p:nvPr/>
        </p:nvSpPr>
        <p:spPr>
          <a:xfrm>
            <a:off x="4866371" y="838504"/>
            <a:ext cx="6854574" cy="929640"/>
          </a:xfrm>
          <a:prstGeom prst="wedgeRoundRectCallout">
            <a:avLst>
              <a:gd name="adj1" fmla="val -25215"/>
              <a:gd name="adj2" fmla="val 7063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r>
              <a:rPr dirty="0" sz="2800" lang="ru-RU" smtClean="0">
                <a:latin typeface="Arial" panose="020B0604020202020204" pitchFamily="34" charset="0"/>
                <a:cs typeface="Arial" panose="020B0604020202020204" pitchFamily="34" charset="0"/>
              </a:rPr>
              <a:t>Как называется линия на стыке неба и земли, которую мы видим вокруг себя?</a:t>
            </a:r>
            <a:endParaRPr dirty="0" sz="28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99" name="TextBox 6"/>
          <p:cNvSpPr txBox="1"/>
          <p:nvPr/>
        </p:nvSpPr>
        <p:spPr>
          <a:xfrm>
            <a:off x="8437418" y="2535310"/>
            <a:ext cx="3283527" cy="578882"/>
          </a:xfrm>
          <a:prstGeom prst="roundRect"/>
          <a:solidFill>
            <a:schemeClr val="accent2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pPr algn="ctr"/>
            <a:r>
              <a:rPr dirty="0" sz="2800" lang="ru-RU" smtClean="0">
                <a:latin typeface="Arial" panose="020B0604020202020204" pitchFamily="34" charset="0"/>
                <a:cs typeface="Arial" panose="020B0604020202020204" pitchFamily="34" charset="0"/>
              </a:rPr>
              <a:t>Линия горизонта</a:t>
            </a:r>
            <a:endParaRPr dirty="0" sz="28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extBox 5"/>
          <p:cNvSpPr txBox="1"/>
          <p:nvPr/>
        </p:nvSpPr>
        <p:spPr>
          <a:xfrm>
            <a:off x="4866371" y="838504"/>
            <a:ext cx="6854574" cy="1348740"/>
          </a:xfrm>
          <a:prstGeom prst="wedgeRoundRectCallout">
            <a:avLst>
              <a:gd name="adj1" fmla="val -25215"/>
              <a:gd name="adj2" fmla="val 7063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r>
              <a:rPr sz="2800" lang="ru-RU" smtClean="0">
                <a:latin typeface="Arial" panose="020B0604020202020204" pitchFamily="34" charset="0"/>
                <a:cs typeface="Arial" panose="020B0604020202020204" pitchFamily="34" charset="0"/>
              </a:rPr>
              <a:t>Вы хорошо справились, мы можем наконец-таки узнать, что мы будем сегодня проходить. </a:t>
            </a:r>
            <a:endParaRPr dirty="0" sz="28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97161" name="Рисунок 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03413" y="1149231"/>
            <a:ext cx="5184334" cy="5184334"/>
          </a:xfrm>
          <a:prstGeom prst="rect"/>
        </p:spPr>
      </p:pic>
      <p:sp>
        <p:nvSpPr>
          <p:cNvPr id="1048601" name="TextBox 7"/>
          <p:cNvSpPr txBox="1"/>
          <p:nvPr/>
        </p:nvSpPr>
        <p:spPr>
          <a:xfrm>
            <a:off x="4866371" y="838504"/>
            <a:ext cx="6854574" cy="929640"/>
          </a:xfrm>
          <a:prstGeom prst="wedgeRoundRectCallout">
            <a:avLst>
              <a:gd name="adj1" fmla="val -25215"/>
              <a:gd name="adj2" fmla="val 7063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r>
              <a:rPr dirty="0" sz="2800" lang="ru-RU" smtClean="0">
                <a:latin typeface="Arial" panose="020B0604020202020204" pitchFamily="34" charset="0"/>
                <a:cs typeface="Arial" panose="020B0604020202020204" pitchFamily="34" charset="0"/>
              </a:rPr>
              <a:t>Для этого вам в парах нужно решить шифр. </a:t>
            </a:r>
            <a:endParaRPr dirty="0" sz="28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7">
                      <p:stCondLst>
                        <p:cond delay="indefinite"/>
                      </p:stCondLst>
                      <p:childTnLst>
                        <p:par>
                          <p:cTn fill="hold" id="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9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0" grpId="0" animBg="1"/>
      <p:bldP spid="104860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Рисунок 2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r="74860" b="14145"/>
          <a:stretch>
            <a:fillRect/>
          </a:stretch>
        </p:blipFill>
        <p:spPr>
          <a:xfrm>
            <a:off x="749393" y="2439092"/>
            <a:ext cx="2854417" cy="3786898"/>
          </a:xfrm>
          <a:prstGeom prst="rect"/>
        </p:spPr>
      </p:pic>
      <p:pic>
        <p:nvPicPr>
          <p:cNvPr id="2097163" name="Рисунок 3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"/>
          <a:srcRect l="73892" b="14145"/>
          <a:stretch>
            <a:fillRect/>
          </a:stretch>
        </p:blipFill>
        <p:spPr>
          <a:xfrm>
            <a:off x="9009529" y="2595281"/>
            <a:ext cx="2841982" cy="3630709"/>
          </a:xfrm>
          <a:prstGeom prst="rect"/>
        </p:spPr>
      </p:pic>
      <p:pic>
        <p:nvPicPr>
          <p:cNvPr id="2097164" name=""/>
          <p:cNvPicPr>
            <a:picLocks/>
          </p:cNvPicPr>
          <p:nvPr/>
        </p:nvPicPr>
        <p:blipFill>
          <a:blip xmlns:r="http://schemas.openxmlformats.org/officeDocument/2006/relationships" r:embed="rId3"/>
          <a:srcRect l="41728" t="11389" r="48775" b="8847"/>
          <a:stretch>
            <a:fillRect/>
          </a:stretch>
        </p:blipFill>
        <p:spPr>
          <a:xfrm rot="16200000">
            <a:off x="5669450" y="-2090117"/>
            <a:ext cx="615933" cy="6894801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Рисунок 2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r="74860" b="14145"/>
          <a:stretch>
            <a:fillRect/>
          </a:stretch>
        </p:blipFill>
        <p:spPr>
          <a:xfrm>
            <a:off x="749393" y="2439092"/>
            <a:ext cx="2854417" cy="3786898"/>
          </a:xfrm>
          <a:prstGeom prst="rect"/>
        </p:spPr>
      </p:pic>
      <p:pic>
        <p:nvPicPr>
          <p:cNvPr id="2097166" name="Рисунок 3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"/>
          <a:srcRect l="73892" b="14145"/>
          <a:stretch>
            <a:fillRect/>
          </a:stretch>
        </p:blipFill>
        <p:spPr>
          <a:xfrm>
            <a:off x="9009529" y="2595281"/>
            <a:ext cx="2841982" cy="3630709"/>
          </a:xfrm>
          <a:prstGeom prst="rect"/>
        </p:spPr>
      </p:pic>
      <p:sp>
        <p:nvSpPr>
          <p:cNvPr id="1048602" name="TextBox 4"/>
          <p:cNvSpPr txBox="1"/>
          <p:nvPr/>
        </p:nvSpPr>
        <p:spPr>
          <a:xfrm>
            <a:off x="2823882" y="887506"/>
            <a:ext cx="6185647" cy="715089"/>
          </a:xfrm>
          <a:prstGeom prst="roundRect"/>
          <a:solidFill>
            <a:schemeClr val="accent4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pPr algn="ctr"/>
            <a:r>
              <a:rPr dirty="0" sz="3600" lang="ru-RU" smtClean="0">
                <a:latin typeface="Arial" panose="020B0604020202020204" pitchFamily="34" charset="0"/>
                <a:cs typeface="Arial" panose="020B0604020202020204" pitchFamily="34" charset="0"/>
              </a:rPr>
              <a:t>О чем расскажет план </a:t>
            </a:r>
            <a:endParaRPr dirty="0" sz="36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extBox 1"/>
          <p:cNvSpPr txBox="1"/>
          <p:nvPr/>
        </p:nvSpPr>
        <p:spPr>
          <a:xfrm>
            <a:off x="1344696" y="2097740"/>
            <a:ext cx="3590365" cy="578882"/>
          </a:xfrm>
          <a:prstGeom prst="roundRect"/>
          <a:solidFill>
            <a:schemeClr val="accent4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pPr algn="ctr"/>
            <a:r>
              <a:rPr dirty="0" sz="2800" lang="ru-RU" smtClean="0">
                <a:latin typeface="Arial" panose="020B0604020202020204" pitchFamily="34" charset="0"/>
                <a:cs typeface="Arial" panose="020B0604020202020204" pitchFamily="34" charset="0"/>
              </a:rPr>
              <a:t>Познакомиться </a:t>
            </a:r>
            <a:endParaRPr dirty="0" sz="28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4" name="TextBox 5"/>
          <p:cNvSpPr txBox="1"/>
          <p:nvPr/>
        </p:nvSpPr>
        <p:spPr>
          <a:xfrm>
            <a:off x="1344696" y="3395053"/>
            <a:ext cx="3590365" cy="578882"/>
          </a:xfrm>
          <a:prstGeom prst="roundRect"/>
          <a:solidFill>
            <a:schemeClr val="accent4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pPr algn="ctr"/>
            <a:r>
              <a:rPr dirty="0" sz="2800" lang="ru-RU" smtClean="0">
                <a:latin typeface="Arial" panose="020B0604020202020204" pitchFamily="34" charset="0"/>
                <a:cs typeface="Arial" panose="020B0604020202020204" pitchFamily="34" charset="0"/>
              </a:rPr>
              <a:t>Научиться </a:t>
            </a:r>
            <a:endParaRPr dirty="0" sz="28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5" name="TextBox 6"/>
          <p:cNvSpPr txBox="1"/>
          <p:nvPr/>
        </p:nvSpPr>
        <p:spPr>
          <a:xfrm>
            <a:off x="6521824" y="3156690"/>
            <a:ext cx="4800600" cy="1055608"/>
          </a:xfrm>
          <a:prstGeom prst="roundRect"/>
          <a:solidFill>
            <a:schemeClr val="accent4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r>
              <a:rPr dirty="0" sz="2800" lang="ru-RU" smtClean="0">
                <a:latin typeface="Arial" panose="020B0604020202020204" pitchFamily="34" charset="0"/>
                <a:cs typeface="Arial" panose="020B0604020202020204" pitchFamily="34" charset="0"/>
              </a:rPr>
              <a:t>с понятиями «план местности», «масштаб»</a:t>
            </a:r>
            <a:endParaRPr dirty="0" sz="28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6" name="TextBox 7"/>
          <p:cNvSpPr txBox="1"/>
          <p:nvPr/>
        </p:nvSpPr>
        <p:spPr>
          <a:xfrm>
            <a:off x="6521824" y="2104135"/>
            <a:ext cx="4800600" cy="578882"/>
          </a:xfrm>
          <a:prstGeom prst="roundRect"/>
          <a:solidFill>
            <a:schemeClr val="accent4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r>
              <a:rPr dirty="0" sz="2800" lang="ru-RU" smtClean="0">
                <a:latin typeface="Arial" panose="020B0604020202020204" pitchFamily="34" charset="0"/>
                <a:cs typeface="Arial" panose="020B0604020202020204" pitchFamily="34" charset="0"/>
              </a:rPr>
              <a:t>читать план местности</a:t>
            </a:r>
            <a:endParaRPr dirty="0" sz="28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45728" name="Прямая со стрелкой 9"/>
          <p:cNvCxnSpPr>
            <a:cxnSpLocks/>
          </p:cNvCxnSpPr>
          <p:nvPr/>
        </p:nvCxnSpPr>
        <p:spPr>
          <a:xfrm flipV="1">
            <a:off x="5096435" y="2393577"/>
            <a:ext cx="1264023" cy="1290917"/>
          </a:xfrm>
          <a:prstGeom prst="straightConnector1"/>
          <a:ln w="57150"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29" name="Прямая со стрелкой 11"/>
          <p:cNvCxnSpPr>
            <a:cxnSpLocks/>
          </p:cNvCxnSpPr>
          <p:nvPr/>
        </p:nvCxnSpPr>
        <p:spPr>
          <a:xfrm>
            <a:off x="5096431" y="2407709"/>
            <a:ext cx="1264023" cy="1317812"/>
          </a:xfrm>
          <a:prstGeom prst="straightConnector1"/>
          <a:ln w="57150"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7">
                      <p:stCondLst>
                        <p:cond delay="indefinite"/>
                      </p:stCondLst>
                      <p:childTnLst>
                        <p:par>
                          <p:cTn fill="hold" id="8">
                            <p:stCondLst>
                              <p:cond delay="0"/>
                            </p:stCondLst>
                            <p:childTnLst>
                              <p:par>
                                <p:cTn fill="hold" id="9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642848" y="1134036"/>
            <a:ext cx="5723964" cy="5723964"/>
          </a:xfrm>
          <a:prstGeom prst="rect"/>
        </p:spPr>
      </p:pic>
      <p:sp>
        <p:nvSpPr>
          <p:cNvPr id="1048607" name="TextBox 2"/>
          <p:cNvSpPr txBox="1"/>
          <p:nvPr/>
        </p:nvSpPr>
        <p:spPr>
          <a:xfrm flipH="1">
            <a:off x="914400" y="1146852"/>
            <a:ext cx="6441142" cy="1348740"/>
          </a:xfrm>
          <a:prstGeom prst="wedgeRoundRectCallout"/>
          <a:solidFill>
            <a:schemeClr val="accent1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r>
              <a:rPr b="1" dirty="0" sz="2800" lang="ru-RU" smtClean="0">
                <a:latin typeface="Arial" panose="020B0604020202020204" pitchFamily="34" charset="0"/>
                <a:cs typeface="Arial" panose="020B0604020202020204" pitchFamily="34" charset="0"/>
              </a:rPr>
              <a:t>План местности </a:t>
            </a:r>
            <a:r>
              <a:rPr dirty="0" sz="2800" lang="ru-RU" smtClean="0">
                <a:latin typeface="Arial" panose="020B0604020202020204" pitchFamily="34" charset="0"/>
                <a:cs typeface="Arial" panose="020B0604020202020204" pitchFamily="34" charset="0"/>
              </a:rPr>
              <a:t>- это точный чертеж местности, выполненный с помощью </a:t>
            </a:r>
            <a:r>
              <a:rPr b="1" dirty="0" sz="2800" lang="ru-RU" smtClean="0">
                <a:latin typeface="Arial" panose="020B0604020202020204" pitchFamily="34" charset="0"/>
                <a:cs typeface="Arial" panose="020B0604020202020204" pitchFamily="34" charset="0"/>
              </a:rPr>
              <a:t>условных знаков</a:t>
            </a:r>
            <a:r>
              <a:rPr dirty="0" sz="2800" lang="ru-RU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dirty="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8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772401" y="2003611"/>
            <a:ext cx="5109883" cy="5109883"/>
          </a:xfrm>
          <a:prstGeom prst="rect"/>
        </p:spPr>
      </p:pic>
      <p:pic>
        <p:nvPicPr>
          <p:cNvPr id="2097169" name="Рисунок 3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"/>
          <a:srcRect l="30214" t="83910" r="21925" b="6341"/>
          <a:stretch>
            <a:fillRect/>
          </a:stretch>
        </p:blipFill>
        <p:spPr>
          <a:xfrm>
            <a:off x="321751" y="571501"/>
            <a:ext cx="11565450" cy="1324534"/>
          </a:xfrm>
          <a:prstGeom prst="rect"/>
        </p:spPr>
      </p:pic>
      <p:sp>
        <p:nvSpPr>
          <p:cNvPr id="1048608" name="TextBox 4"/>
          <p:cNvSpPr txBox="1"/>
          <p:nvPr/>
        </p:nvSpPr>
        <p:spPr>
          <a:xfrm flipH="1">
            <a:off x="618564" y="2262958"/>
            <a:ext cx="7153837" cy="878841"/>
          </a:xfrm>
          <a:prstGeom prst="wedgeRoundRectCallout"/>
          <a:solidFill>
            <a:schemeClr val="accent1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pPr>
              <a:spcAft>
                <a:spcPts val="600"/>
              </a:spcAft>
            </a:pPr>
            <a:r>
              <a:rPr dirty="0" sz="2400" lang="ru-RU" smtClean="0">
                <a:latin typeface="Arial" panose="020B0604020202020204" pitchFamily="34" charset="0"/>
                <a:cs typeface="Arial" panose="020B0604020202020204" pitchFamily="34" charset="0"/>
              </a:rPr>
              <a:t>Кеша перепутал все названия условных знаков. </a:t>
            </a:r>
          </a:p>
          <a:p>
            <a:r>
              <a:rPr dirty="0" sz="2400" lang="ru-RU" smtClean="0">
                <a:latin typeface="Arial" panose="020B0604020202020204" pitchFamily="34" charset="0"/>
                <a:cs typeface="Arial" panose="020B0604020202020204" pitchFamily="34" charset="0"/>
              </a:rPr>
              <a:t>Кто попробует вернуть названия на свои места? </a:t>
            </a:r>
            <a:endParaRPr dirty="0" sz="24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9" name="TextBox 5"/>
          <p:cNvSpPr txBox="1"/>
          <p:nvPr/>
        </p:nvSpPr>
        <p:spPr>
          <a:xfrm>
            <a:off x="5651128" y="5542421"/>
            <a:ext cx="1600200" cy="889482"/>
          </a:xfrm>
          <a:prstGeom prst="roundRect"/>
          <a:solidFill>
            <a:schemeClr val="accent4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pPr algn="ctr"/>
            <a:r>
              <a:rPr dirty="0" sz="2400" lang="ru-RU" smtClean="0">
                <a:latin typeface="Arial" panose="020B0604020202020204" pitchFamily="34" charset="0"/>
                <a:cs typeface="Arial" panose="020B0604020202020204" pitchFamily="34" charset="0"/>
              </a:rPr>
              <a:t>Озеро. Болото</a:t>
            </a:r>
            <a:endParaRPr dirty="0" sz="24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10" name="TextBox 6"/>
          <p:cNvSpPr txBox="1"/>
          <p:nvPr/>
        </p:nvSpPr>
        <p:spPr>
          <a:xfrm>
            <a:off x="2884394" y="4438783"/>
            <a:ext cx="2254623" cy="889482"/>
          </a:xfrm>
          <a:prstGeom prst="roundRect"/>
          <a:solidFill>
            <a:schemeClr val="accent4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pPr algn="ctr"/>
            <a:r>
              <a:rPr dirty="0" sz="2400" lang="ru-RU" smtClean="0">
                <a:latin typeface="Arial" panose="020B0604020202020204" pitchFamily="34" charset="0"/>
                <a:cs typeface="Arial" panose="020B0604020202020204" pitchFamily="34" charset="0"/>
              </a:rPr>
              <a:t>Смешанный лес. Просека </a:t>
            </a:r>
            <a:endParaRPr dirty="0" sz="24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11" name="TextBox 7"/>
          <p:cNvSpPr txBox="1"/>
          <p:nvPr/>
        </p:nvSpPr>
        <p:spPr>
          <a:xfrm>
            <a:off x="368672" y="5542422"/>
            <a:ext cx="1943100" cy="889482"/>
          </a:xfrm>
          <a:prstGeom prst="roundRect"/>
          <a:solidFill>
            <a:schemeClr val="accent4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pPr algn="ctr"/>
            <a:r>
              <a:rPr dirty="0" sz="2400" lang="ru-RU" smtClean="0">
                <a:latin typeface="Arial" panose="020B0604020202020204" pitchFamily="34" charset="0"/>
                <a:cs typeface="Arial" panose="020B0604020202020204" pitchFamily="34" charset="0"/>
              </a:rPr>
              <a:t>Фруктовый сад</a:t>
            </a:r>
            <a:endParaRPr dirty="0" sz="24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12" name="TextBox 8"/>
          <p:cNvSpPr txBox="1"/>
          <p:nvPr/>
        </p:nvSpPr>
        <p:spPr>
          <a:xfrm>
            <a:off x="401168" y="4438781"/>
            <a:ext cx="1878107" cy="889482"/>
          </a:xfrm>
          <a:prstGeom prst="roundRect"/>
          <a:solidFill>
            <a:schemeClr val="accent4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pPr algn="ctr"/>
            <a:r>
              <a:rPr dirty="0" sz="2400" lang="ru-RU" smtClean="0">
                <a:latin typeface="Arial" panose="020B0604020202020204" pitchFamily="34" charset="0"/>
                <a:cs typeface="Arial" panose="020B0604020202020204" pitchFamily="34" charset="0"/>
              </a:rPr>
              <a:t>Кустарник. Овраг </a:t>
            </a:r>
            <a:endParaRPr dirty="0" sz="24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13" name="TextBox 9"/>
          <p:cNvSpPr txBox="1"/>
          <p:nvPr/>
        </p:nvSpPr>
        <p:spPr>
          <a:xfrm>
            <a:off x="5731809" y="4438782"/>
            <a:ext cx="1447800" cy="889482"/>
          </a:xfrm>
          <a:prstGeom prst="roundRect"/>
          <a:solidFill>
            <a:schemeClr val="accent4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pPr algn="ctr"/>
            <a:r>
              <a:rPr dirty="0" sz="2400" lang="ru-RU" smtClean="0">
                <a:latin typeface="Arial" panose="020B0604020202020204" pitchFamily="34" charset="0"/>
                <a:cs typeface="Arial" panose="020B0604020202020204" pitchFamily="34" charset="0"/>
              </a:rPr>
              <a:t>Луг. Тропа </a:t>
            </a:r>
            <a:endParaRPr dirty="0" sz="24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14" name="TextBox 10"/>
          <p:cNvSpPr txBox="1"/>
          <p:nvPr/>
        </p:nvSpPr>
        <p:spPr>
          <a:xfrm>
            <a:off x="3211605" y="5542422"/>
            <a:ext cx="1600200" cy="889482"/>
          </a:xfrm>
          <a:prstGeom prst="roundRect"/>
          <a:solidFill>
            <a:schemeClr val="accent4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pPr algn="ctr"/>
            <a:r>
              <a:rPr dirty="0" sz="2400" lang="ru-RU" smtClean="0">
                <a:latin typeface="Arial" panose="020B0604020202020204" pitchFamily="34" charset="0"/>
                <a:cs typeface="Arial" panose="020B0604020202020204" pitchFamily="34" charset="0"/>
              </a:rPr>
              <a:t>1.Пашня</a:t>
            </a:r>
          </a:p>
          <a:p>
            <a:pPr algn="ctr"/>
            <a:r>
              <a:rPr dirty="0" sz="2400" lang="ru-RU" smtClean="0">
                <a:latin typeface="Arial" panose="020B0604020202020204" pitchFamily="34" charset="0"/>
                <a:cs typeface="Arial" panose="020B0604020202020204" pitchFamily="34" charset="0"/>
              </a:rPr>
              <a:t>2.Огород</a:t>
            </a:r>
            <a:endParaRPr dirty="0" sz="24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844120" y="2528048"/>
            <a:ext cx="4706470" cy="4706470"/>
          </a:xfrm>
          <a:prstGeom prst="rect"/>
        </p:spPr>
      </p:pic>
      <p:pic>
        <p:nvPicPr>
          <p:cNvPr id="2097171" name="Рисунок 3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"/>
          <a:srcRect l="30214" t="83910" r="21925" b="6341"/>
          <a:stretch>
            <a:fillRect/>
          </a:stretch>
        </p:blipFill>
        <p:spPr>
          <a:xfrm>
            <a:off x="321751" y="571501"/>
            <a:ext cx="11565450" cy="1324534"/>
          </a:xfrm>
          <a:prstGeom prst="rect"/>
        </p:spPr>
      </p:pic>
      <p:sp>
        <p:nvSpPr>
          <p:cNvPr id="1048615" name="TextBox 5"/>
          <p:cNvSpPr txBox="1"/>
          <p:nvPr/>
        </p:nvSpPr>
        <p:spPr>
          <a:xfrm>
            <a:off x="5651128" y="5542421"/>
            <a:ext cx="1600200" cy="889482"/>
          </a:xfrm>
          <a:prstGeom prst="roundRect"/>
          <a:solidFill>
            <a:schemeClr val="accent4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pPr algn="ctr"/>
            <a:r>
              <a:rPr dirty="0" sz="2400" lang="ru-RU" smtClean="0">
                <a:latin typeface="Arial" panose="020B0604020202020204" pitchFamily="34" charset="0"/>
                <a:cs typeface="Arial" panose="020B0604020202020204" pitchFamily="34" charset="0"/>
              </a:rPr>
              <a:t>Озеро. Болото</a:t>
            </a:r>
            <a:endParaRPr dirty="0" sz="24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16" name="TextBox 6"/>
          <p:cNvSpPr txBox="1"/>
          <p:nvPr/>
        </p:nvSpPr>
        <p:spPr>
          <a:xfrm>
            <a:off x="2884394" y="4438783"/>
            <a:ext cx="2254623" cy="889482"/>
          </a:xfrm>
          <a:prstGeom prst="roundRect"/>
          <a:solidFill>
            <a:schemeClr val="accent4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pPr algn="ctr"/>
            <a:r>
              <a:rPr dirty="0" sz="2400" lang="ru-RU" smtClean="0">
                <a:latin typeface="Arial" panose="020B0604020202020204" pitchFamily="34" charset="0"/>
                <a:cs typeface="Arial" panose="020B0604020202020204" pitchFamily="34" charset="0"/>
              </a:rPr>
              <a:t>Смешанный лес. Просека </a:t>
            </a:r>
            <a:endParaRPr dirty="0" sz="24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17" name="TextBox 7"/>
          <p:cNvSpPr txBox="1"/>
          <p:nvPr/>
        </p:nvSpPr>
        <p:spPr>
          <a:xfrm>
            <a:off x="368672" y="5542422"/>
            <a:ext cx="1943100" cy="889482"/>
          </a:xfrm>
          <a:prstGeom prst="roundRect"/>
          <a:solidFill>
            <a:schemeClr val="accent4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pPr algn="ctr"/>
            <a:r>
              <a:rPr dirty="0" sz="2400" lang="ru-RU" smtClean="0">
                <a:latin typeface="Arial" panose="020B0604020202020204" pitchFamily="34" charset="0"/>
                <a:cs typeface="Arial" panose="020B0604020202020204" pitchFamily="34" charset="0"/>
              </a:rPr>
              <a:t>Фруктовый сад</a:t>
            </a:r>
            <a:endParaRPr dirty="0" sz="24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18" name="TextBox 8"/>
          <p:cNvSpPr txBox="1"/>
          <p:nvPr/>
        </p:nvSpPr>
        <p:spPr>
          <a:xfrm>
            <a:off x="401168" y="4438781"/>
            <a:ext cx="1878107" cy="889482"/>
          </a:xfrm>
          <a:prstGeom prst="roundRect"/>
          <a:solidFill>
            <a:schemeClr val="accent4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pPr algn="ctr"/>
            <a:r>
              <a:rPr dirty="0" sz="2400" lang="ru-RU" smtClean="0">
                <a:latin typeface="Arial" panose="020B0604020202020204" pitchFamily="34" charset="0"/>
                <a:cs typeface="Arial" panose="020B0604020202020204" pitchFamily="34" charset="0"/>
              </a:rPr>
              <a:t>Кустарник. Овраг </a:t>
            </a:r>
            <a:endParaRPr dirty="0" sz="24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19" name="TextBox 9"/>
          <p:cNvSpPr txBox="1"/>
          <p:nvPr/>
        </p:nvSpPr>
        <p:spPr>
          <a:xfrm>
            <a:off x="5731809" y="4438782"/>
            <a:ext cx="1447800" cy="889482"/>
          </a:xfrm>
          <a:prstGeom prst="roundRect"/>
          <a:solidFill>
            <a:schemeClr val="accent4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pPr algn="ctr"/>
            <a:r>
              <a:rPr dirty="0" sz="2400" lang="ru-RU" smtClean="0">
                <a:latin typeface="Arial" panose="020B0604020202020204" pitchFamily="34" charset="0"/>
                <a:cs typeface="Arial" panose="020B0604020202020204" pitchFamily="34" charset="0"/>
              </a:rPr>
              <a:t>Луг. Тропа </a:t>
            </a:r>
            <a:endParaRPr dirty="0" sz="24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20" name="TextBox 10"/>
          <p:cNvSpPr txBox="1"/>
          <p:nvPr/>
        </p:nvSpPr>
        <p:spPr>
          <a:xfrm>
            <a:off x="3211605" y="5542422"/>
            <a:ext cx="1600200" cy="889482"/>
          </a:xfrm>
          <a:prstGeom prst="roundRect"/>
          <a:solidFill>
            <a:schemeClr val="accent4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pPr algn="ctr"/>
            <a:r>
              <a:rPr dirty="0" sz="2400" lang="ru-RU" smtClean="0">
                <a:latin typeface="Arial" panose="020B0604020202020204" pitchFamily="34" charset="0"/>
                <a:cs typeface="Arial" panose="020B0604020202020204" pitchFamily="34" charset="0"/>
              </a:rPr>
              <a:t>1.Пашня</a:t>
            </a:r>
          </a:p>
          <a:p>
            <a:pPr algn="ctr"/>
            <a:r>
              <a:rPr dirty="0" sz="2400" lang="ru-RU" smtClean="0">
                <a:latin typeface="Arial" panose="020B0604020202020204" pitchFamily="34" charset="0"/>
                <a:cs typeface="Arial" panose="020B0604020202020204" pitchFamily="34" charset="0"/>
              </a:rPr>
              <a:t>2.Огород</a:t>
            </a:r>
            <a:endParaRPr dirty="0" sz="24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evtFilter="cancelBubble" fill="hold" id="2" nodeType="interactiveSeq" restart="whenNotActive">
                <p:stCondLst>
                  <p:cond evt="onClick" delay="0">
                    <p:tgtEl>
                      <p:spTgt spid="10486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fill="hold" id="3">
                      <p:stCondLst>
                        <p:cond delay="0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accel="50000" decel="50000" fill="hold" grpId="0" id="5" nodeType="clickEffect" presetClass="path" presetID="64" presetSubtype="0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022E-16 L -0.42071 -0.50648 " pathEditMode="relative" rAng="0" ptsTypes="AA">
                                      <p:cBhvr>
                                        <p:cTn dur="2000" fill="hold" id="6"/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42" y="-2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8615"/>
                  </p:tgtEl>
                </p:cond>
              </p:nextCondLst>
            </p:seq>
            <p:seq concurrent="1" nextAc="seek">
              <p:cTn evtFilter="cancelBubble" fill="hold" id="7" nodeType="interactiveSeq" restart="whenNotActive">
                <p:stCondLst>
                  <p:cond evt="onClick" delay="0">
                    <p:tgtEl>
                      <p:spTgt spid="10486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fill="hold" id="8">
                      <p:stCondLst>
                        <p:cond delay="0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accel="50000" decel="50000" fill="hold" grpId="0" id="10" nodeType="clickEffect" presetClass="path" presetID="64" presetSubtype="0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7 L -0.06563 -0.35324 " pathEditMode="relative" rAng="0" ptsTypes="AA">
                                      <p:cBhvr>
                                        <p:cTn dur="2000" fill="hold" id="11"/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81" y="-17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8616"/>
                  </p:tgtEl>
                </p:cond>
              </p:nextCondLst>
            </p:seq>
            <p:seq concurrent="1" nextAc="seek">
              <p:cTn evtFilter="cancelBubble" fill="hold" id="12" nodeType="interactiveSeq" restart="whenNotActive">
                <p:stCondLst>
                  <p:cond evt="onClick" delay="0">
                    <p:tgtEl>
                      <p:spTgt spid="10486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fill="hold" id="13">
                      <p:stCondLst>
                        <p:cond delay="0"/>
                      </p:stCondLst>
                      <p:childTnLst>
                        <p:par>
                          <p:cTn fill="hold" id="14">
                            <p:stCondLst>
                              <p:cond delay="0"/>
                            </p:stCondLst>
                            <p:childTnLst>
                              <p:par>
                                <p:cTn accel="50000" decel="50000" fill="hold" grpId="0" id="15" nodeType="clickEffect" presetClass="path" presetID="64" presetSubtype="0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7 L 0.47044 -0.36343 " pathEditMode="relative" rAng="0" ptsTypes="AA">
                                      <p:cBhvr>
                                        <p:cTn dur="2000" fill="hold" id="16"/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16" y="-18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8618"/>
                  </p:tgtEl>
                </p:cond>
              </p:nextCondLst>
            </p:seq>
            <p:seq concurrent="1" nextAc="seek">
              <p:cTn evtFilter="cancelBubble" fill="hold" id="17" nodeType="interactiveSeq" restart="whenNotActive">
                <p:stCondLst>
                  <p:cond evt="onClick" delay="0">
                    <p:tgtEl>
                      <p:spTgt spid="10486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fill="hold" id="18">
                      <p:stCondLst>
                        <p:cond delay="0"/>
                      </p:stCondLst>
                      <p:childTnLst>
                        <p:par>
                          <p:cTn fill="hold" id="19">
                            <p:stCondLst>
                              <p:cond delay="0"/>
                            </p:stCondLst>
                            <p:childTnLst>
                              <p:par>
                                <p:cTn accel="50000" decel="50000" fill="hold" grpId="0" id="20" nodeType="clickEffect" presetClass="path" presetID="64" presetSubtype="0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3.7037E-7 L 0.21159 -0.36111 " pathEditMode="relative" rAng="0" ptsTypes="AA">
                                      <p:cBhvr>
                                        <p:cTn dur="2000" fill="hold" id="21"/>
                                        <p:tgtEl>
                                          <p:spTgt spid="10486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73" y="-18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8619"/>
                  </p:tgtEl>
                </p:cond>
              </p:nextCondLst>
            </p:seq>
            <p:seq concurrent="1" nextAc="seek">
              <p:cTn evtFilter="cancelBubble" fill="hold" id="22" nodeType="interactiveSeq" restart="whenNotActive">
                <p:stCondLst>
                  <p:cond evt="onClick" delay="0">
                    <p:tgtEl>
                      <p:spTgt spid="10486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fill="hold" id="23">
                      <p:stCondLst>
                        <p:cond delay="0"/>
                      </p:stCondLst>
                      <p:childTnLst>
                        <p:par>
                          <p:cTn fill="hold" id="24">
                            <p:stCondLst>
                              <p:cond delay="0"/>
                            </p:stCondLst>
                            <p:childTnLst>
                              <p:par>
                                <p:cTn accel="50000" decel="50000" fill="hold" grpId="0" id="25" nodeType="clickEffect" presetClass="path" presetID="64" presetSubtype="0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11022E-16 L 0.56875 -0.52199 " pathEditMode="relative" rAng="0" ptsTypes="AA">
                                      <p:cBhvr>
                                        <p:cTn dur="2000" fill="hold" id="26"/>
                                        <p:tgtEl>
                                          <p:spTgt spid="10486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438" y="-26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8620"/>
                  </p:tgtEl>
                </p:cond>
              </p:nextCondLst>
            </p:seq>
            <p:seq concurrent="1" nextAc="seek">
              <p:cTn evtFilter="cancelBubble" fill="hold" id="27" nodeType="interactiveSeq" restart="whenNotActive">
                <p:stCondLst>
                  <p:cond evt="onClick" delay="0">
                    <p:tgtEl>
                      <p:spTgt spid="10486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fill="hold" id="28">
                      <p:stCondLst>
                        <p:cond delay="0"/>
                      </p:stCondLst>
                      <p:childTnLst>
                        <p:par>
                          <p:cTn fill="hold" id="29">
                            <p:stCondLst>
                              <p:cond delay="0"/>
                            </p:stCondLst>
                            <p:childTnLst>
                              <p:par>
                                <p:cTn accel="50000" decel="50000" fill="hold" grpId="0" id="30" nodeType="clickEffect" presetClass="path" presetID="64" presetSubtype="0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022E-16 L 0.31093 -0.51412 " pathEditMode="relative" rAng="0" ptsTypes="AA">
                                      <p:cBhvr>
                                        <p:cTn dur="2000" fill="hold" id="31"/>
                                        <p:tgtEl>
                                          <p:spTgt spid="10486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47" y="-25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8617"/>
                  </p:tgtEl>
                </p:cond>
              </p:nextCondLst>
            </p:seq>
          </p:childTnLst>
        </p:cTn>
      </p:par>
    </p:tnLst>
    <p:bldLst>
      <p:bldP spid="1048615" grpId="0" animBg="1"/>
      <p:bldP spid="1048616" grpId="0" animBg="1"/>
      <p:bldP spid="1048617" grpId="0" animBg="1"/>
      <p:bldP spid="1048618" grpId="0" animBg="1"/>
      <p:bldP spid="1048619" grpId="0" animBg="1"/>
      <p:bldP spid="10486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632492" y="2487704"/>
            <a:ext cx="3033406" cy="3913093"/>
          </a:xfrm>
          <a:prstGeom prst="rect"/>
        </p:spPr>
      </p:pic>
      <p:pic>
        <p:nvPicPr>
          <p:cNvPr id="2097173" name="Рисунок 2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5244355" y="2259105"/>
            <a:ext cx="4370292" cy="4370292"/>
          </a:xfrm>
          <a:prstGeom prst="rect"/>
        </p:spPr>
      </p:pic>
      <p:sp>
        <p:nvSpPr>
          <p:cNvPr id="1048621" name="TextBox 5"/>
          <p:cNvSpPr txBox="1"/>
          <p:nvPr/>
        </p:nvSpPr>
        <p:spPr>
          <a:xfrm>
            <a:off x="699246" y="793376"/>
            <a:ext cx="6185647" cy="1328023"/>
          </a:xfrm>
          <a:prstGeom prst="roundRect"/>
          <a:solidFill>
            <a:schemeClr val="accent4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pPr algn="ctr"/>
            <a:r>
              <a:rPr sz="3600" lang="ru-RU" smtClean="0">
                <a:latin typeface="Arial" panose="020B0604020202020204" pitchFamily="34" charset="0"/>
                <a:cs typeface="Arial" panose="020B0604020202020204" pitchFamily="34" charset="0"/>
              </a:rPr>
              <a:t>Расскажите нам, что вы узнали из этого текста? </a:t>
            </a:r>
            <a:endParaRPr dirty="0" sz="36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632492" y="2487704"/>
            <a:ext cx="3033406" cy="3913093"/>
          </a:xfrm>
          <a:prstGeom prst="rect"/>
        </p:spPr>
      </p:pic>
      <p:pic>
        <p:nvPicPr>
          <p:cNvPr id="2097175" name="Рисунок 2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5244355" y="2259105"/>
            <a:ext cx="4370292" cy="4370292"/>
          </a:xfrm>
          <a:prstGeom prst="rect"/>
        </p:spPr>
      </p:pic>
      <p:sp>
        <p:nvSpPr>
          <p:cNvPr id="1048622" name="TextBox 5"/>
          <p:cNvSpPr txBox="1"/>
          <p:nvPr/>
        </p:nvSpPr>
        <p:spPr>
          <a:xfrm flipH="1">
            <a:off x="531159" y="1075764"/>
            <a:ext cx="6898342" cy="715089"/>
          </a:xfrm>
          <a:prstGeom prst="wedgeRoundRectCallout">
            <a:avLst>
              <a:gd name="adj1" fmla="val -21223"/>
              <a:gd name="adj2" fmla="val 79424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pPr algn="ctr"/>
            <a:r>
              <a:rPr sz="3600" lang="ru-RU" smtClean="0">
                <a:latin typeface="Arial" panose="020B0604020202020204" pitchFamily="34" charset="0"/>
                <a:cs typeface="Arial" panose="020B0604020202020204" pitchFamily="34" charset="0"/>
              </a:rPr>
              <a:t>Что такое план местности? </a:t>
            </a:r>
            <a:endParaRPr dirty="0" sz="36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6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632492" y="2487704"/>
            <a:ext cx="3033406" cy="3913093"/>
          </a:xfrm>
          <a:prstGeom prst="rect"/>
        </p:spPr>
      </p:pic>
      <p:pic>
        <p:nvPicPr>
          <p:cNvPr id="2097177" name="Рисунок 2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5244355" y="2259105"/>
            <a:ext cx="4370292" cy="4370292"/>
          </a:xfrm>
          <a:prstGeom prst="rect"/>
        </p:spPr>
      </p:pic>
      <p:sp>
        <p:nvSpPr>
          <p:cNvPr id="1048623" name="TextBox 5"/>
          <p:cNvSpPr txBox="1"/>
          <p:nvPr/>
        </p:nvSpPr>
        <p:spPr>
          <a:xfrm flipH="1">
            <a:off x="531159" y="931082"/>
            <a:ext cx="6898342" cy="1328023"/>
          </a:xfrm>
          <a:prstGeom prst="wedgeRoundRectCallout">
            <a:avLst>
              <a:gd name="adj1" fmla="val -21223"/>
              <a:gd name="adj2" fmla="val 79424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pPr algn="ctr"/>
            <a:r>
              <a:rPr sz="3600" lang="ru-RU" smtClean="0">
                <a:latin typeface="Arial" panose="020B0604020202020204" pitchFamily="34" charset="0"/>
                <a:cs typeface="Arial" panose="020B0604020202020204" pitchFamily="34" charset="0"/>
              </a:rPr>
              <a:t>Зачем нужен масштаб в плане? </a:t>
            </a:r>
            <a:endParaRPr dirty="0" sz="36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8" name="Рисунок 2"/>
          <p:cNvPicPr>
            <a:picLocks noChangeAspect="1"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12192000" cy="6950968"/>
          </a:xfrm>
          <a:prstGeom prst="rect"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97541" y="2200835"/>
            <a:ext cx="4052047" cy="4052047"/>
          </a:xfrm>
          <a:prstGeom prst="rect"/>
        </p:spPr>
      </p:pic>
      <p:sp>
        <p:nvSpPr>
          <p:cNvPr id="1048624" name="TextBox 2"/>
          <p:cNvSpPr txBox="1"/>
          <p:nvPr/>
        </p:nvSpPr>
        <p:spPr>
          <a:xfrm>
            <a:off x="1445030" y="838503"/>
            <a:ext cx="6854574" cy="1055608"/>
          </a:xfrm>
          <a:prstGeom prst="wedgeRoundRectCallout">
            <a:avLst>
              <a:gd name="adj1" fmla="val -25215"/>
              <a:gd name="adj2" fmla="val 7063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r>
              <a:rPr dirty="0" sz="2800" lang="ru-RU" smtClean="0">
                <a:latin typeface="Arial" panose="020B0604020202020204" pitchFamily="34" charset="0"/>
                <a:cs typeface="Arial" panose="020B0604020202020204" pitchFamily="34" charset="0"/>
              </a:rPr>
              <a:t>Тучка, что нам нужно ещё за сегодня узнать? </a:t>
            </a:r>
            <a:endParaRPr dirty="0" sz="28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97180" name="Рисунок 3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942354" y="1608354"/>
            <a:ext cx="5249646" cy="5249646"/>
          </a:xfrm>
          <a:prstGeom prst="rect"/>
        </p:spPr>
      </p:pic>
      <p:sp>
        <p:nvSpPr>
          <p:cNvPr id="1048625" name="TextBox 4"/>
          <p:cNvSpPr txBox="1"/>
          <p:nvPr/>
        </p:nvSpPr>
        <p:spPr>
          <a:xfrm flipH="1">
            <a:off x="5213098" y="1179150"/>
            <a:ext cx="4383742" cy="578882"/>
          </a:xfrm>
          <a:prstGeom prst="wedgeRoundRectCallout"/>
          <a:solidFill>
            <a:schemeClr val="accent1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pPr algn="ctr"/>
            <a:r>
              <a:rPr dirty="0" sz="2800" lang="ru-RU" smtClean="0">
                <a:latin typeface="Arial" panose="020B0604020202020204" pitchFamily="34" charset="0"/>
                <a:cs typeface="Arial" panose="020B0604020202020204" pitchFamily="34" charset="0"/>
              </a:rPr>
              <a:t>Виды планов</a:t>
            </a:r>
            <a:endParaRPr dirty="0" sz="28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7">
                      <p:stCondLst>
                        <p:cond delay="indefinite"/>
                      </p:stCondLst>
                      <p:childTnLst>
                        <p:par>
                          <p:cTn fill="hold" id="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9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24" grpId="0" animBg="1"/>
      <p:bldP spid="104862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942354" y="1608354"/>
            <a:ext cx="5249646" cy="5249646"/>
          </a:xfrm>
          <a:prstGeom prst="rect"/>
        </p:spPr>
      </p:pic>
      <p:sp>
        <p:nvSpPr>
          <p:cNvPr id="1048626" name="TextBox 2"/>
          <p:cNvSpPr txBox="1"/>
          <p:nvPr/>
        </p:nvSpPr>
        <p:spPr>
          <a:xfrm flipH="1">
            <a:off x="2958353" y="689652"/>
            <a:ext cx="6441142" cy="1055608"/>
          </a:xfrm>
          <a:prstGeom prst="wedgeRoundRectCallout"/>
          <a:solidFill>
            <a:schemeClr val="accent1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pPr algn="ctr"/>
            <a:r>
              <a:rPr dirty="0" sz="2800" lang="ru-RU" smtClean="0">
                <a:latin typeface="Arial" panose="020B0604020202020204" pitchFamily="34" charset="0"/>
                <a:cs typeface="Arial" panose="020B0604020202020204" pitchFamily="34" charset="0"/>
              </a:rPr>
              <a:t>Пешеходные и автомобильные, а также туристические. </a:t>
            </a:r>
            <a:endParaRPr dirty="0" sz="28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2" name="Рисунок 3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37866" t="30407" r="22897" b="21586"/>
          <a:stretch>
            <a:fillRect/>
          </a:stretch>
        </p:blipFill>
        <p:spPr>
          <a:xfrm>
            <a:off x="-872197" y="0"/>
            <a:ext cx="10142754" cy="6977287"/>
          </a:xfrm>
          <a:prstGeom prst="rect"/>
        </p:spPr>
      </p:pic>
      <p:pic>
        <p:nvPicPr>
          <p:cNvPr id="2097183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942354" y="1608354"/>
            <a:ext cx="5249646" cy="5249646"/>
          </a:xfrm>
          <a:prstGeom prst="rect"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942354" y="1608354"/>
            <a:ext cx="5249646" cy="5249646"/>
          </a:xfrm>
          <a:prstGeom prst="rect"/>
        </p:spPr>
      </p:pic>
      <p:pic>
        <p:nvPicPr>
          <p:cNvPr id="2097185" name="Рисунок 4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"/>
          <a:srcRect l="22518" t="28080" r="21818" b="14456"/>
          <a:stretch>
            <a:fillRect/>
          </a:stretch>
        </p:blipFill>
        <p:spPr>
          <a:xfrm>
            <a:off x="-168813" y="0"/>
            <a:ext cx="12745341" cy="7397421"/>
          </a:xfrm>
          <a:prstGeom prst="rect"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6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05504" y="2130497"/>
            <a:ext cx="4052047" cy="4052047"/>
          </a:xfrm>
          <a:prstGeom prst="rect"/>
        </p:spPr>
      </p:pic>
      <p:sp>
        <p:nvSpPr>
          <p:cNvPr id="1048627" name="TextBox 5"/>
          <p:cNvSpPr txBox="1"/>
          <p:nvPr/>
        </p:nvSpPr>
        <p:spPr>
          <a:xfrm>
            <a:off x="2754806" y="824436"/>
            <a:ext cx="6854574" cy="1055608"/>
          </a:xfrm>
          <a:prstGeom prst="wedgeRoundRectCallout">
            <a:avLst>
              <a:gd name="adj1" fmla="val -25215"/>
              <a:gd name="adj2" fmla="val 7063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r>
              <a:rPr sz="2800" lang="ru-RU" smtClean="0">
                <a:latin typeface="Arial" panose="020B0604020202020204" pitchFamily="34" charset="0"/>
                <a:cs typeface="Arial" panose="020B0604020202020204" pitchFamily="34" charset="0"/>
              </a:rPr>
              <a:t>Сейчас я проверю, как вы запомнили то, что рассказал Тучка</a:t>
            </a:r>
            <a:endParaRPr dirty="0" sz="28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05504" y="2130497"/>
            <a:ext cx="4052047" cy="4052047"/>
          </a:xfrm>
          <a:prstGeom prst="rect"/>
        </p:spPr>
      </p:pic>
      <p:sp>
        <p:nvSpPr>
          <p:cNvPr id="1048628" name="TextBox 5"/>
          <p:cNvSpPr txBox="1"/>
          <p:nvPr/>
        </p:nvSpPr>
        <p:spPr>
          <a:xfrm>
            <a:off x="3486326" y="922909"/>
            <a:ext cx="4433785" cy="578882"/>
          </a:xfrm>
          <a:prstGeom prst="wedgeRoundRectCallout">
            <a:avLst>
              <a:gd name="adj1" fmla="val -25215"/>
              <a:gd name="adj2" fmla="val 7063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r>
              <a:rPr sz="2800" lang="ru-RU" smtClean="0">
                <a:latin typeface="Arial" panose="020B0604020202020204" pitchFamily="34" charset="0"/>
                <a:cs typeface="Arial" panose="020B0604020202020204" pitchFamily="34" charset="0"/>
              </a:rPr>
              <a:t>Какие бывают планы? </a:t>
            </a:r>
            <a:endParaRPr dirty="0" sz="28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8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05504" y="2130497"/>
            <a:ext cx="4052047" cy="4052047"/>
          </a:xfrm>
          <a:prstGeom prst="rect"/>
        </p:spPr>
      </p:pic>
      <p:sp>
        <p:nvSpPr>
          <p:cNvPr id="1048629" name="TextBox 5"/>
          <p:cNvSpPr txBox="1"/>
          <p:nvPr/>
        </p:nvSpPr>
        <p:spPr>
          <a:xfrm>
            <a:off x="3036159" y="880707"/>
            <a:ext cx="7162917" cy="1055608"/>
          </a:xfrm>
          <a:prstGeom prst="wedgeRoundRectCallout">
            <a:avLst>
              <a:gd name="adj1" fmla="val -25215"/>
              <a:gd name="adj2" fmla="val 7063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r>
              <a:rPr sz="2800" lang="ru-RU" smtClean="0">
                <a:latin typeface="Arial" panose="020B0604020202020204" pitchFamily="34" charset="0"/>
                <a:cs typeface="Arial" panose="020B0604020202020204" pitchFamily="34" charset="0"/>
              </a:rPr>
              <a:t>Когда нам может понадобится пешеходный или автомобильный план? </a:t>
            </a:r>
            <a:endParaRPr dirty="0" sz="28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05504" y="2130497"/>
            <a:ext cx="4052047" cy="4052047"/>
          </a:xfrm>
          <a:prstGeom prst="rect"/>
        </p:spPr>
      </p:pic>
      <p:sp>
        <p:nvSpPr>
          <p:cNvPr id="1048630" name="TextBox 5"/>
          <p:cNvSpPr txBox="1"/>
          <p:nvPr/>
        </p:nvSpPr>
        <p:spPr>
          <a:xfrm>
            <a:off x="3345648" y="1077655"/>
            <a:ext cx="4574463" cy="578882"/>
          </a:xfrm>
          <a:prstGeom prst="wedgeRoundRectCallout">
            <a:avLst>
              <a:gd name="adj1" fmla="val -25215"/>
              <a:gd name="adj2" fmla="val 7063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r>
              <a:rPr sz="2800" lang="ru-RU" smtClean="0">
                <a:latin typeface="Arial" panose="020B0604020202020204" pitchFamily="34" charset="0"/>
                <a:cs typeface="Arial" panose="020B0604020202020204" pitchFamily="34" charset="0"/>
              </a:rPr>
              <a:t>А когда туристический? </a:t>
            </a:r>
            <a:endParaRPr dirty="0" sz="28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0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05504" y="2130497"/>
            <a:ext cx="4052047" cy="4052047"/>
          </a:xfrm>
          <a:prstGeom prst="rect"/>
        </p:spPr>
      </p:pic>
      <p:sp>
        <p:nvSpPr>
          <p:cNvPr id="1048631" name="TextBox 5"/>
          <p:cNvSpPr txBox="1"/>
          <p:nvPr/>
        </p:nvSpPr>
        <p:spPr>
          <a:xfrm>
            <a:off x="3036159" y="880707"/>
            <a:ext cx="7162917" cy="1055608"/>
          </a:xfrm>
          <a:prstGeom prst="wedgeRoundRectCallout">
            <a:avLst>
              <a:gd name="adj1" fmla="val -25215"/>
              <a:gd name="adj2" fmla="val 7063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r>
              <a:rPr sz="2800" lang="ru-RU" smtClean="0">
                <a:latin typeface="Arial" panose="020B0604020202020204" pitchFamily="34" charset="0"/>
                <a:cs typeface="Arial" panose="020B0604020202020204" pitchFamily="34" charset="0"/>
              </a:rPr>
              <a:t>Чем туристический план отличается от пешеходного? </a:t>
            </a:r>
            <a:endParaRPr dirty="0" sz="28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94300" y="2151518"/>
            <a:ext cx="3798436" cy="4053474"/>
          </a:xfrm>
          <a:prstGeom prst="rect"/>
        </p:spPr>
      </p:pic>
      <p:pic>
        <p:nvPicPr>
          <p:cNvPr id="2097192" name="Рисунок 2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"/>
          <a:srcRect l="31480" r="31597"/>
          <a:stretch>
            <a:fillRect/>
          </a:stretch>
        </p:blipFill>
        <p:spPr>
          <a:xfrm>
            <a:off x="7906043" y="1498510"/>
            <a:ext cx="3685736" cy="5359490"/>
          </a:xfrm>
          <a:prstGeom prst="rect"/>
        </p:spPr>
      </p:pic>
      <p:sp>
        <p:nvSpPr>
          <p:cNvPr id="1048632" name="TextBox 3"/>
          <p:cNvSpPr txBox="1"/>
          <p:nvPr/>
        </p:nvSpPr>
        <p:spPr>
          <a:xfrm>
            <a:off x="1712535" y="423272"/>
            <a:ext cx="7487736" cy="1328023"/>
          </a:xfrm>
          <a:prstGeom prst="roundRect"/>
          <a:solidFill>
            <a:schemeClr val="accent4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pPr algn="ctr"/>
            <a:r>
              <a:rPr sz="3600" lang="ru-RU" smtClean="0">
                <a:latin typeface="Arial" panose="020B0604020202020204" pitchFamily="34" charset="0"/>
                <a:cs typeface="Arial" panose="020B0604020202020204" pitchFamily="34" charset="0"/>
              </a:rPr>
              <a:t>Отлично. Мы с вами смогли разобраться с темой урока. </a:t>
            </a:r>
            <a:endParaRPr dirty="0" sz="36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16987" y="400172"/>
            <a:ext cx="2822434" cy="2822434"/>
          </a:xfrm>
          <a:prstGeom prst="rect"/>
        </p:spPr>
      </p:pic>
      <p:pic>
        <p:nvPicPr>
          <p:cNvPr id="2097194" name="Рисунок 2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"/>
          <a:srcRect l="14548" r="16772"/>
          <a:stretch>
            <a:fillRect/>
          </a:stretch>
        </p:blipFill>
        <p:spPr>
          <a:xfrm>
            <a:off x="1139484" y="3222606"/>
            <a:ext cx="2377440" cy="3461657"/>
          </a:xfrm>
          <a:prstGeom prst="rect"/>
        </p:spPr>
      </p:pic>
      <p:sp>
        <p:nvSpPr>
          <p:cNvPr id="1048633" name="TextBox 3"/>
          <p:cNvSpPr txBox="1"/>
          <p:nvPr/>
        </p:nvSpPr>
        <p:spPr>
          <a:xfrm>
            <a:off x="4206241" y="4425630"/>
            <a:ext cx="6963507" cy="1055608"/>
          </a:xfrm>
          <a:prstGeom prst="roundRect"/>
          <a:solidFill>
            <a:schemeClr val="accent1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r>
              <a:rPr dirty="0" sz="2800" lang="ru-RU" smtClean="0">
                <a:latin typeface="Arial" panose="020B0604020202020204" pitchFamily="34" charset="0"/>
                <a:cs typeface="Arial" panose="020B0604020202020204" pitchFamily="34" charset="0"/>
              </a:rPr>
              <a:t>Тучка - я узнал что-то новое за урок, смог разобраться в теме. </a:t>
            </a:r>
            <a:endParaRPr dirty="0" sz="28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34" name="TextBox 4"/>
          <p:cNvSpPr txBox="1"/>
          <p:nvPr/>
        </p:nvSpPr>
        <p:spPr>
          <a:xfrm>
            <a:off x="4206240" y="1283585"/>
            <a:ext cx="6963507" cy="1055608"/>
          </a:xfrm>
          <a:prstGeom prst="roundRect"/>
          <a:solidFill>
            <a:schemeClr val="accent2">
              <a:lumMod val="60000"/>
              <a:lumOff val="40000"/>
            </a:schemeClr>
          </a:solidFill>
        </p:spPr>
        <p:txBody>
          <a:bodyPr rtlCol="0" wrap="square">
            <a:spAutoFit/>
          </a:bodyPr>
          <a:p>
            <a:r>
              <a:rPr dirty="0" sz="2800" lang="ru-RU" smtClean="0">
                <a:latin typeface="Arial" panose="020B0604020202020204" pitchFamily="34" charset="0"/>
                <a:cs typeface="Arial" panose="020B0604020202020204" pitchFamily="34" charset="0"/>
              </a:rPr>
              <a:t>Кеша - я узнал что-то новое для себя, но не до конца разобрался в теме.</a:t>
            </a:r>
            <a:endParaRPr dirty="0" sz="2800"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Lenovo</dc:creator>
  <cp:lastModifiedBy>Lenovo</cp:lastModifiedBy>
  <dcterms:created xsi:type="dcterms:W3CDTF">2024-09-30T06:05:07Z</dcterms:created>
  <dcterms:modified xsi:type="dcterms:W3CDTF">2024-11-04T18:13:03Z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7b7249d38d064a799134cb8489c1544e</vt:lpwstr>
  </property>
</Properties>
</file>